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DBF96B2A-5E63-4106-A4F3-EE08299E493D}" type="datetimeFigureOut">
              <a:rPr lang="fr-BE" smtClean="0"/>
              <a:t>10/02/2015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C3918FD-5FCD-4BB6-81A0-634FBC4000EF}" type="slidenum">
              <a:rPr lang="fr-BE" smtClean="0"/>
              <a:t>‹N°›</a:t>
            </a:fld>
            <a:endParaRPr lang="fr-BE"/>
          </a:p>
        </p:txBody>
      </p:sp>
    </p:spTree>
    <p:extLst>
      <p:ext uri="{BB962C8B-B14F-4D97-AF65-F5344CB8AC3E}">
        <p14:creationId xmlns:p14="http://schemas.microsoft.com/office/powerpoint/2010/main" val="36300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BF96B2A-5E63-4106-A4F3-EE08299E493D}" type="datetimeFigureOut">
              <a:rPr lang="fr-BE" smtClean="0"/>
              <a:t>10/02/2015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C3918FD-5FCD-4BB6-81A0-634FBC4000EF}" type="slidenum">
              <a:rPr lang="fr-BE" smtClean="0"/>
              <a:t>‹N°›</a:t>
            </a:fld>
            <a:endParaRPr lang="fr-BE"/>
          </a:p>
        </p:txBody>
      </p:sp>
    </p:spTree>
    <p:extLst>
      <p:ext uri="{BB962C8B-B14F-4D97-AF65-F5344CB8AC3E}">
        <p14:creationId xmlns:p14="http://schemas.microsoft.com/office/powerpoint/2010/main" val="158270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BF96B2A-5E63-4106-A4F3-EE08299E493D}" type="datetimeFigureOut">
              <a:rPr lang="fr-BE" smtClean="0"/>
              <a:t>10/02/2015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C3918FD-5FCD-4BB6-81A0-634FBC4000EF}" type="slidenum">
              <a:rPr lang="fr-BE" smtClean="0"/>
              <a:t>‹N°›</a:t>
            </a:fld>
            <a:endParaRPr lang="fr-BE"/>
          </a:p>
        </p:txBody>
      </p:sp>
    </p:spTree>
    <p:extLst>
      <p:ext uri="{BB962C8B-B14F-4D97-AF65-F5344CB8AC3E}">
        <p14:creationId xmlns:p14="http://schemas.microsoft.com/office/powerpoint/2010/main" val="214794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BF96B2A-5E63-4106-A4F3-EE08299E493D}" type="datetimeFigureOut">
              <a:rPr lang="fr-BE" smtClean="0"/>
              <a:t>10/02/2015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C3918FD-5FCD-4BB6-81A0-634FBC4000EF}" type="slidenum">
              <a:rPr lang="fr-BE" smtClean="0"/>
              <a:t>‹N°›</a:t>
            </a:fld>
            <a:endParaRPr lang="fr-BE"/>
          </a:p>
        </p:txBody>
      </p:sp>
    </p:spTree>
    <p:extLst>
      <p:ext uri="{BB962C8B-B14F-4D97-AF65-F5344CB8AC3E}">
        <p14:creationId xmlns:p14="http://schemas.microsoft.com/office/powerpoint/2010/main" val="198464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BF96B2A-5E63-4106-A4F3-EE08299E493D}" type="datetimeFigureOut">
              <a:rPr lang="fr-BE" smtClean="0"/>
              <a:t>10/02/2015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C3918FD-5FCD-4BB6-81A0-634FBC4000EF}" type="slidenum">
              <a:rPr lang="fr-BE" smtClean="0"/>
              <a:t>‹N°›</a:t>
            </a:fld>
            <a:endParaRPr lang="fr-BE"/>
          </a:p>
        </p:txBody>
      </p:sp>
    </p:spTree>
    <p:extLst>
      <p:ext uri="{BB962C8B-B14F-4D97-AF65-F5344CB8AC3E}">
        <p14:creationId xmlns:p14="http://schemas.microsoft.com/office/powerpoint/2010/main" val="46960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DBF96B2A-5E63-4106-A4F3-EE08299E493D}" type="datetimeFigureOut">
              <a:rPr lang="fr-BE" smtClean="0"/>
              <a:t>10/02/2015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C3918FD-5FCD-4BB6-81A0-634FBC4000EF}" type="slidenum">
              <a:rPr lang="fr-BE" smtClean="0"/>
              <a:t>‹N°›</a:t>
            </a:fld>
            <a:endParaRPr lang="fr-BE"/>
          </a:p>
        </p:txBody>
      </p:sp>
    </p:spTree>
    <p:extLst>
      <p:ext uri="{BB962C8B-B14F-4D97-AF65-F5344CB8AC3E}">
        <p14:creationId xmlns:p14="http://schemas.microsoft.com/office/powerpoint/2010/main" val="160533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DBF96B2A-5E63-4106-A4F3-EE08299E493D}" type="datetimeFigureOut">
              <a:rPr lang="fr-BE" smtClean="0"/>
              <a:t>10/02/2015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C3918FD-5FCD-4BB6-81A0-634FBC4000EF}" type="slidenum">
              <a:rPr lang="fr-BE" smtClean="0"/>
              <a:t>‹N°›</a:t>
            </a:fld>
            <a:endParaRPr lang="fr-BE"/>
          </a:p>
        </p:txBody>
      </p:sp>
    </p:spTree>
    <p:extLst>
      <p:ext uri="{BB962C8B-B14F-4D97-AF65-F5344CB8AC3E}">
        <p14:creationId xmlns:p14="http://schemas.microsoft.com/office/powerpoint/2010/main" val="5400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DBF96B2A-5E63-4106-A4F3-EE08299E493D}" type="datetimeFigureOut">
              <a:rPr lang="fr-BE" smtClean="0"/>
              <a:t>10/02/2015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C3918FD-5FCD-4BB6-81A0-634FBC4000EF}" type="slidenum">
              <a:rPr lang="fr-BE" smtClean="0"/>
              <a:t>‹N°›</a:t>
            </a:fld>
            <a:endParaRPr lang="fr-BE"/>
          </a:p>
        </p:txBody>
      </p:sp>
    </p:spTree>
    <p:extLst>
      <p:ext uri="{BB962C8B-B14F-4D97-AF65-F5344CB8AC3E}">
        <p14:creationId xmlns:p14="http://schemas.microsoft.com/office/powerpoint/2010/main" val="19583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F96B2A-5E63-4106-A4F3-EE08299E493D}" type="datetimeFigureOut">
              <a:rPr lang="fr-BE" smtClean="0"/>
              <a:t>10/02/2015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C3918FD-5FCD-4BB6-81A0-634FBC4000EF}" type="slidenum">
              <a:rPr lang="fr-BE" smtClean="0"/>
              <a:t>‹N°›</a:t>
            </a:fld>
            <a:endParaRPr lang="fr-BE"/>
          </a:p>
        </p:txBody>
      </p:sp>
    </p:spTree>
    <p:extLst>
      <p:ext uri="{BB962C8B-B14F-4D97-AF65-F5344CB8AC3E}">
        <p14:creationId xmlns:p14="http://schemas.microsoft.com/office/powerpoint/2010/main" val="230647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BF96B2A-5E63-4106-A4F3-EE08299E493D}" type="datetimeFigureOut">
              <a:rPr lang="fr-BE" smtClean="0"/>
              <a:t>10/02/2015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C3918FD-5FCD-4BB6-81A0-634FBC4000EF}" type="slidenum">
              <a:rPr lang="fr-BE" smtClean="0"/>
              <a:t>‹N°›</a:t>
            </a:fld>
            <a:endParaRPr lang="fr-BE"/>
          </a:p>
        </p:txBody>
      </p:sp>
    </p:spTree>
    <p:extLst>
      <p:ext uri="{BB962C8B-B14F-4D97-AF65-F5344CB8AC3E}">
        <p14:creationId xmlns:p14="http://schemas.microsoft.com/office/powerpoint/2010/main" val="361810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BF96B2A-5E63-4106-A4F3-EE08299E493D}" type="datetimeFigureOut">
              <a:rPr lang="fr-BE" smtClean="0"/>
              <a:t>10/02/2015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C3918FD-5FCD-4BB6-81A0-634FBC4000EF}" type="slidenum">
              <a:rPr lang="fr-BE" smtClean="0"/>
              <a:t>‹N°›</a:t>
            </a:fld>
            <a:endParaRPr lang="fr-BE"/>
          </a:p>
        </p:txBody>
      </p:sp>
    </p:spTree>
    <p:extLst>
      <p:ext uri="{BB962C8B-B14F-4D97-AF65-F5344CB8AC3E}">
        <p14:creationId xmlns:p14="http://schemas.microsoft.com/office/powerpoint/2010/main" val="183475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96B2A-5E63-4106-A4F3-EE08299E493D}" type="datetimeFigureOut">
              <a:rPr lang="fr-BE" smtClean="0"/>
              <a:t>10/02/2015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918FD-5FCD-4BB6-81A0-634FBC4000EF}" type="slidenum">
              <a:rPr lang="fr-BE" smtClean="0"/>
              <a:t>‹N°›</a:t>
            </a:fld>
            <a:endParaRPr lang="fr-BE"/>
          </a:p>
        </p:txBody>
      </p:sp>
    </p:spTree>
    <p:extLst>
      <p:ext uri="{BB962C8B-B14F-4D97-AF65-F5344CB8AC3E}">
        <p14:creationId xmlns:p14="http://schemas.microsoft.com/office/powerpoint/2010/main" val="3183543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25538"/>
            <a:ext cx="22574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581525"/>
            <a:ext cx="71262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238" y="1844675"/>
            <a:ext cx="22383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1830388"/>
            <a:ext cx="22764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9"/>
          <p:cNvSpPr txBox="1">
            <a:spLocks noChangeArrowheads="1"/>
          </p:cNvSpPr>
          <p:nvPr/>
        </p:nvSpPr>
        <p:spPr bwMode="auto">
          <a:xfrm>
            <a:off x="735013" y="398463"/>
            <a:ext cx="2217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BE" altLang="fr-FR" sz="2000" b="1">
                <a:solidFill>
                  <a:srgbClr val="333399"/>
                </a:solidFill>
              </a:rPr>
              <a:t>Passage 2D à 3D</a:t>
            </a:r>
            <a:endParaRPr lang="fr-FR" altLang="fr-FR" sz="2000" b="1">
              <a:solidFill>
                <a:srgbClr val="333399"/>
              </a:solidFill>
            </a:endParaRPr>
          </a:p>
        </p:txBody>
      </p:sp>
      <p:sp>
        <p:nvSpPr>
          <p:cNvPr id="25607" name="Text Box 10"/>
          <p:cNvSpPr txBox="1">
            <a:spLocks noChangeArrowheads="1"/>
          </p:cNvSpPr>
          <p:nvPr/>
        </p:nvSpPr>
        <p:spPr bwMode="auto">
          <a:xfrm>
            <a:off x="735013" y="3908425"/>
            <a:ext cx="7715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BE" altLang="fr-FR" sz="2000" b="1">
                <a:solidFill>
                  <a:schemeClr val="accent2"/>
                </a:solidFill>
              </a:rPr>
              <a:t>Choix du matériaux   -   </a:t>
            </a:r>
            <a:r>
              <a:rPr lang="fr-BE" altLang="fr-FR" b="1">
                <a:solidFill>
                  <a:schemeClr val="accent2"/>
                </a:solidFill>
              </a:rPr>
              <a:t>Compression</a:t>
            </a:r>
            <a:r>
              <a:rPr lang="fr-BE" altLang="fr-FR" sz="2000" b="1">
                <a:solidFill>
                  <a:schemeClr val="accent2"/>
                </a:solidFill>
              </a:rPr>
              <a:t>   -   Risque de flambement</a:t>
            </a:r>
            <a:endParaRPr lang="fr-FR" altLang="fr-FR" sz="2000" b="1">
              <a:solidFill>
                <a:schemeClr val="accent2"/>
              </a:solidFill>
            </a:endParaRPr>
          </a:p>
        </p:txBody>
      </p:sp>
      <p:sp>
        <p:nvSpPr>
          <p:cNvPr id="2" name="ZoneTexte 1"/>
          <p:cNvSpPr txBox="1"/>
          <p:nvPr/>
        </p:nvSpPr>
        <p:spPr>
          <a:xfrm>
            <a:off x="4284663" y="260350"/>
            <a:ext cx="4267200" cy="1508125"/>
          </a:xfrm>
          <a:prstGeom prst="rect">
            <a:avLst/>
          </a:prstGeom>
          <a:noFill/>
        </p:spPr>
        <p:txBody>
          <a:bodyPr wrap="none">
            <a:spAutoFit/>
          </a:bodyPr>
          <a:lstStyle/>
          <a:p>
            <a:pPr>
              <a:defRPr/>
            </a:pPr>
            <a:r>
              <a:rPr lang="fr-BE" sz="1600" b="1" dirty="0">
                <a:solidFill>
                  <a:srgbClr val="333399"/>
                </a:solidFill>
              </a:rPr>
              <a:t>Reprise des efforts horizontaux aux pieds</a:t>
            </a:r>
          </a:p>
          <a:p>
            <a:pPr>
              <a:defRPr/>
            </a:pPr>
            <a:endParaRPr lang="fr-BE" sz="1600" dirty="0">
              <a:solidFill>
                <a:srgbClr val="333399"/>
              </a:solidFill>
            </a:endParaRPr>
          </a:p>
          <a:p>
            <a:pPr marL="285750" indent="-285750">
              <a:buFont typeface="Wingdings" pitchFamily="2" charset="2"/>
              <a:buChar char="Ø"/>
              <a:defRPr/>
            </a:pPr>
            <a:r>
              <a:rPr lang="fr-BE" sz="1400" b="1" dirty="0">
                <a:solidFill>
                  <a:srgbClr val="333399"/>
                </a:solidFill>
              </a:rPr>
              <a:t>Culées</a:t>
            </a:r>
          </a:p>
          <a:p>
            <a:pPr marL="285750" indent="-285750">
              <a:buFont typeface="Wingdings" pitchFamily="2" charset="2"/>
              <a:buChar char="Ø"/>
              <a:defRPr/>
            </a:pPr>
            <a:r>
              <a:rPr lang="fr-BE" sz="1400" b="1" dirty="0">
                <a:solidFill>
                  <a:srgbClr val="333399"/>
                </a:solidFill>
              </a:rPr>
              <a:t>Tirants formant étoile</a:t>
            </a:r>
          </a:p>
          <a:p>
            <a:pPr marL="285750" indent="-285750">
              <a:buFont typeface="Wingdings" pitchFamily="2" charset="2"/>
              <a:buChar char="Ø"/>
              <a:defRPr/>
            </a:pPr>
            <a:r>
              <a:rPr lang="fr-BE" sz="1400" b="1" dirty="0">
                <a:solidFill>
                  <a:srgbClr val="333399"/>
                </a:solidFill>
              </a:rPr>
              <a:t>Ceinture, anneau en traction</a:t>
            </a:r>
          </a:p>
          <a:p>
            <a:pPr>
              <a:defRPr/>
            </a:pPr>
            <a:endParaRPr lang="fr-BE" dirty="0"/>
          </a:p>
        </p:txBody>
      </p:sp>
      <p:sp>
        <p:nvSpPr>
          <p:cNvPr id="25609" name="ZoneTexte 2"/>
          <p:cNvSpPr txBox="1">
            <a:spLocks noChangeArrowheads="1"/>
          </p:cNvSpPr>
          <p:nvPr/>
        </p:nvSpPr>
        <p:spPr bwMode="auto">
          <a:xfrm>
            <a:off x="1185863" y="4294188"/>
            <a:ext cx="6770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BE" sz="1400" b="1">
                <a:solidFill>
                  <a:srgbClr val="990033"/>
                </a:solidFill>
              </a:rPr>
              <a:t>Pour limiter le risque de flambement : éloigner la matière du centre de gravité</a:t>
            </a:r>
          </a:p>
        </p:txBody>
      </p:sp>
      <p:sp>
        <p:nvSpPr>
          <p:cNvPr id="25610" name="ZoneTexte 3"/>
          <p:cNvSpPr txBox="1">
            <a:spLocks noChangeArrowheads="1"/>
          </p:cNvSpPr>
          <p:nvPr/>
        </p:nvSpPr>
        <p:spPr bwMode="auto">
          <a:xfrm>
            <a:off x="2411413" y="6019800"/>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BE" sz="1400" b="1">
                <a:solidFill>
                  <a:srgbClr val="990033"/>
                </a:solidFill>
              </a:rPr>
              <a:t>Ondulation, plissé               Nervures               Double coque</a:t>
            </a:r>
          </a:p>
        </p:txBody>
      </p:sp>
    </p:spTree>
    <p:extLst>
      <p:ext uri="{BB962C8B-B14F-4D97-AF65-F5344CB8AC3E}">
        <p14:creationId xmlns:p14="http://schemas.microsoft.com/office/powerpoint/2010/main" val="3458448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0825" y="2349500"/>
            <a:ext cx="8713788" cy="4103688"/>
          </a:xfrm>
        </p:spPr>
        <p:txBody>
          <a:bodyPr/>
          <a:lstStyle/>
          <a:p>
            <a:pPr algn="l" eaLnBrk="1" hangingPunct="1"/>
            <a:r>
              <a:rPr lang="fr-BE" altLang="fr-FR" sz="1800" b="1" smtClean="0"/>
              <a:t>Hangars à dirigeables – Paris Orly </a:t>
            </a:r>
            <a:r>
              <a:rPr lang="fr-BE" altLang="fr-FR" sz="1600" smtClean="0"/>
              <a:t>1921 – 1923 - Ingénieur E. Freyssinet </a:t>
            </a:r>
            <a:r>
              <a:rPr lang="fr-BE" altLang="fr-FR" sz="1800" smtClean="0"/>
              <a:t/>
            </a:r>
            <a:br>
              <a:rPr lang="fr-BE" altLang="fr-FR" sz="1800" smtClean="0"/>
            </a:br>
            <a:r>
              <a:rPr lang="fr-BE" altLang="fr-FR" sz="1600" b="1" smtClean="0">
                <a:solidFill>
                  <a:srgbClr val="990033"/>
                </a:solidFill>
              </a:rPr>
              <a:t>Forme structurale : arc</a:t>
            </a:r>
            <a:r>
              <a:rPr lang="fr-BE" altLang="fr-FR" sz="1600" smtClean="0"/>
              <a:t> Berceau en béton armé. L’utilisateur est dans la structure.</a:t>
            </a:r>
            <a:br>
              <a:rPr lang="fr-BE" altLang="fr-FR" sz="1600" smtClean="0"/>
            </a:br>
            <a:r>
              <a:rPr lang="fr-BE" altLang="fr-FR" sz="1600" smtClean="0"/>
              <a:t>Le flambement est évité par le plissé de l’arc. L’arc est bi-encastré (</a:t>
            </a:r>
            <a:r>
              <a:rPr lang="fr-BE" altLang="fr-FR" sz="1400" smtClean="0"/>
              <a:t>on voit que sa hauteur est importante au niveau su sol).</a:t>
            </a:r>
            <a:r>
              <a:rPr lang="fr-BE" altLang="fr-FR" sz="1600" i="1" smtClean="0"/>
              <a:t/>
            </a:r>
            <a:br>
              <a:rPr lang="fr-BE" altLang="fr-FR" sz="1600" i="1" smtClean="0"/>
            </a:br>
            <a:r>
              <a:rPr lang="fr-BE" altLang="fr-FR" sz="1600" smtClean="0"/>
              <a:t>Le contreventement transversal est obtenu par l’effet d’arc (</a:t>
            </a:r>
            <a:r>
              <a:rPr lang="fr-BE" altLang="fr-FR" sz="1400" smtClean="0"/>
              <a:t>idem portique</a:t>
            </a:r>
            <a:r>
              <a:rPr lang="fr-BE" altLang="fr-FR" sz="1600" smtClean="0"/>
              <a:t>), le contreventement longitudinal est obtenu par la succession des arcs plissés formant le berceau.</a:t>
            </a:r>
            <a:r>
              <a:rPr lang="fr-BE" altLang="fr-FR" sz="1400" smtClean="0"/>
              <a:t/>
            </a:r>
            <a:br>
              <a:rPr lang="fr-BE" altLang="fr-FR" sz="1400" smtClean="0"/>
            </a:br>
            <a:r>
              <a:rPr lang="fr-BE" altLang="fr-FR" sz="1600" smtClean="0"/>
              <a:t>Dimensions : portée:86 m hauteurs des ondes:7,5m. </a:t>
            </a:r>
            <a:br>
              <a:rPr lang="fr-BE" altLang="fr-FR" sz="1600" smtClean="0"/>
            </a:br>
            <a:r>
              <a:rPr lang="fr-BE" altLang="fr-FR" sz="1600" smtClean="0"/>
              <a:t>Les arcs sont paraboliques (forme optimale pour conserver une compression constante dans l’arc).</a:t>
            </a:r>
            <a:br>
              <a:rPr lang="fr-BE" altLang="fr-FR" sz="1600" smtClean="0"/>
            </a:br>
            <a:r>
              <a:rPr lang="fr-BE" altLang="fr-FR" sz="1600" smtClean="0"/>
              <a:t>Difficulté de coffrage, grande consommation de main d’œuvre d’où coût prohibitif aujourd’hui. Ce type de structure ne serait plus utilisée aujourd’hui. </a:t>
            </a:r>
            <a:br>
              <a:rPr lang="fr-BE" altLang="fr-FR" sz="1600" smtClean="0"/>
            </a:br>
            <a:r>
              <a:rPr lang="fr-BE" altLang="fr-FR" sz="1600" smtClean="0"/>
              <a:t>Couverture fort lourde, mauvaise utilisation de la matière.</a:t>
            </a:r>
            <a:br>
              <a:rPr lang="fr-BE" altLang="fr-FR" sz="1600" smtClean="0"/>
            </a:br>
            <a:r>
              <a:rPr lang="fr-BE" altLang="fr-FR" sz="1600" smtClean="0"/>
              <a:t/>
            </a:r>
            <a:br>
              <a:rPr lang="fr-BE" altLang="fr-FR" sz="1600" smtClean="0"/>
            </a:br>
            <a:r>
              <a:rPr lang="fr-BE" altLang="fr-FR" sz="1600" smtClean="0"/>
              <a:t/>
            </a:r>
            <a:br>
              <a:rPr lang="fr-BE" altLang="fr-FR" sz="1600" smtClean="0"/>
            </a:br>
            <a:r>
              <a:rPr lang="fr-BE" altLang="fr-FR" sz="1600" b="1" i="1" smtClean="0">
                <a:solidFill>
                  <a:srgbClr val="008000"/>
                </a:solidFill>
              </a:rPr>
              <a:t>« C’est aux hangars d’Orly que le contraste entre l’absence d’intention artistique et la puissance des effets obtenus est le plus saisissant » Freyssinet</a:t>
            </a:r>
            <a:r>
              <a:rPr lang="fr-FR" altLang="fr-FR" sz="1600" smtClean="0"/>
              <a:t/>
            </a:r>
            <a:br>
              <a:rPr lang="fr-FR" altLang="fr-FR" sz="1600" smtClean="0"/>
            </a:br>
            <a:endParaRPr lang="fr-FR" altLang="fr-FR" sz="1800" smtClean="0"/>
          </a:p>
        </p:txBody>
      </p:sp>
      <p:pic>
        <p:nvPicPr>
          <p:cNvPr id="41987" name="Picture 3" descr="photo 1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3850" y="188913"/>
            <a:ext cx="3887788" cy="196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22238"/>
            <a:ext cx="2222500" cy="197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14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N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0" y="0"/>
            <a:ext cx="389413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Text Box 3"/>
          <p:cNvSpPr txBox="1">
            <a:spLocks noChangeArrowheads="1"/>
          </p:cNvSpPr>
          <p:nvPr/>
        </p:nvSpPr>
        <p:spPr bwMode="auto">
          <a:xfrm>
            <a:off x="1311275" y="3808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43012" name="Text Box 4"/>
          <p:cNvSpPr txBox="1">
            <a:spLocks noChangeArrowheads="1"/>
          </p:cNvSpPr>
          <p:nvPr/>
        </p:nvSpPr>
        <p:spPr bwMode="auto">
          <a:xfrm>
            <a:off x="323850" y="404813"/>
            <a:ext cx="3960813"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BE" altLang="fr-FR" sz="2800" b="1">
                <a:solidFill>
                  <a:schemeClr val="tx2"/>
                </a:solidFill>
              </a:rPr>
              <a:t>Structures Nervurées</a:t>
            </a:r>
          </a:p>
          <a:p>
            <a:pPr algn="ctr" eaLnBrk="1" hangingPunct="1"/>
            <a:endParaRPr lang="fr-BE" altLang="fr-FR" sz="2800" b="1">
              <a:solidFill>
                <a:schemeClr val="tx2"/>
              </a:solidFill>
            </a:endParaRPr>
          </a:p>
          <a:p>
            <a:pPr algn="ctr" eaLnBrk="1" hangingPunct="1"/>
            <a:r>
              <a:rPr lang="fr-BE" altLang="fr-FR" sz="2800" b="1">
                <a:solidFill>
                  <a:schemeClr val="tx2"/>
                </a:solidFill>
              </a:rPr>
              <a:t>Hangar d’aviation</a:t>
            </a:r>
          </a:p>
          <a:p>
            <a:pPr algn="ctr" eaLnBrk="1" hangingPunct="1"/>
            <a:endParaRPr lang="fr-BE" altLang="fr-FR" sz="2000">
              <a:solidFill>
                <a:schemeClr val="tx2"/>
              </a:solidFill>
            </a:endParaRPr>
          </a:p>
          <a:p>
            <a:pPr algn="ctr" eaLnBrk="1" hangingPunct="1"/>
            <a:r>
              <a:rPr lang="fr-BE" altLang="fr-FR" sz="2000">
                <a:solidFill>
                  <a:schemeClr val="tx2"/>
                </a:solidFill>
              </a:rPr>
              <a:t>Orvieto Italie 1935</a:t>
            </a:r>
          </a:p>
          <a:p>
            <a:pPr algn="ctr" eaLnBrk="1" hangingPunct="1"/>
            <a:r>
              <a:rPr lang="fr-BE" altLang="fr-FR" sz="2000">
                <a:solidFill>
                  <a:schemeClr val="tx2"/>
                </a:solidFill>
              </a:rPr>
              <a:t>(détruit)</a:t>
            </a:r>
          </a:p>
          <a:p>
            <a:pPr algn="ctr" eaLnBrk="1" hangingPunct="1"/>
            <a:endParaRPr lang="fr-BE" altLang="fr-FR" sz="2800" b="1">
              <a:solidFill>
                <a:schemeClr val="tx2"/>
              </a:solidFill>
            </a:endParaRPr>
          </a:p>
          <a:p>
            <a:pPr algn="ctr" eaLnBrk="1" hangingPunct="1"/>
            <a:r>
              <a:rPr lang="fr-BE" altLang="fr-FR" sz="1600">
                <a:solidFill>
                  <a:schemeClr val="tx2"/>
                </a:solidFill>
              </a:rPr>
              <a:t>Architecte et Ingénieur : P.L. Nervi</a:t>
            </a:r>
          </a:p>
          <a:p>
            <a:pPr algn="ctr" eaLnBrk="1" hangingPunct="1"/>
            <a:endParaRPr lang="fr-BE" altLang="fr-FR" sz="1600">
              <a:solidFill>
                <a:schemeClr val="tx2"/>
              </a:solidFill>
            </a:endParaRPr>
          </a:p>
          <a:p>
            <a:pPr algn="ctr" eaLnBrk="1" hangingPunct="1"/>
            <a:r>
              <a:rPr lang="fr-BE" altLang="fr-FR" sz="1600">
                <a:solidFill>
                  <a:schemeClr val="tx2"/>
                </a:solidFill>
              </a:rPr>
              <a:t>Portée 45 m, longueur 112 m</a:t>
            </a:r>
          </a:p>
          <a:p>
            <a:pPr algn="ctr" eaLnBrk="1" hangingPunct="1"/>
            <a:endParaRPr lang="fr-BE" altLang="fr-FR" sz="1600">
              <a:solidFill>
                <a:schemeClr val="tx2"/>
              </a:solidFill>
            </a:endParaRPr>
          </a:p>
          <a:p>
            <a:pPr algn="ctr" eaLnBrk="1" hangingPunct="1"/>
            <a:r>
              <a:rPr lang="fr-BE" altLang="fr-FR" sz="1600">
                <a:solidFill>
                  <a:schemeClr val="tx2"/>
                </a:solidFill>
              </a:rPr>
              <a:t>Structure en coque cylindrique nervurée</a:t>
            </a:r>
            <a:endParaRPr lang="fr-FR" altLang="fr-FR" sz="1600">
              <a:solidFill>
                <a:schemeClr val="tx2"/>
              </a:solidFill>
            </a:endParaRPr>
          </a:p>
        </p:txBody>
      </p:sp>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4597400"/>
            <a:ext cx="22987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180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684213"/>
          </a:xfrm>
        </p:spPr>
        <p:txBody>
          <a:bodyPr>
            <a:normAutofit fontScale="90000"/>
          </a:bodyPr>
          <a:lstStyle/>
          <a:p>
            <a:pPr eaLnBrk="1" hangingPunct="1"/>
            <a:r>
              <a:rPr lang="fr-BE" altLang="fr-FR" sz="2800" smtClean="0"/>
              <a:t>Petit Palais des Sports de Rome</a:t>
            </a:r>
            <a:br>
              <a:rPr lang="fr-BE" altLang="fr-FR" sz="2800" smtClean="0"/>
            </a:br>
            <a:r>
              <a:rPr lang="fr-BE" altLang="fr-FR" sz="1800" smtClean="0"/>
              <a:t>Architecte et Ingénieur: P.L. Nervi - 1957 Diamètre au sol 81,5 m</a:t>
            </a:r>
            <a:endParaRPr lang="fr-FR" altLang="fr-FR" sz="1800" smtClean="0"/>
          </a:p>
        </p:txBody>
      </p:sp>
      <p:pic>
        <p:nvPicPr>
          <p:cNvPr id="44035" name="Picture 4" descr="Palazzetto dello Sport, 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59404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4456113"/>
            <a:ext cx="6413500"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ZoneTexte 4"/>
          <p:cNvSpPr txBox="1">
            <a:spLocks noChangeArrowheads="1"/>
          </p:cNvSpPr>
          <p:nvPr/>
        </p:nvSpPr>
        <p:spPr bwMode="auto">
          <a:xfrm>
            <a:off x="6156325" y="1773238"/>
            <a:ext cx="280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BE" b="1">
                <a:solidFill>
                  <a:srgbClr val="990033"/>
                </a:solidFill>
              </a:rPr>
              <a:t>Efforts horizontaux aux pieds repris par une ceinture enterrée travaillant en traction</a:t>
            </a:r>
          </a:p>
        </p:txBody>
      </p:sp>
    </p:spTree>
    <p:extLst>
      <p:ext uri="{BB962C8B-B14F-4D97-AF65-F5344CB8AC3E}">
        <p14:creationId xmlns:p14="http://schemas.microsoft.com/office/powerpoint/2010/main" val="459895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620713"/>
            <a:ext cx="22987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3479800"/>
            <a:ext cx="557847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2" descr="25 batiment_10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0"/>
            <a:ext cx="4476750" cy="445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1" name="ZoneTexte 1"/>
          <p:cNvSpPr txBox="1">
            <a:spLocks noChangeArrowheads="1"/>
          </p:cNvSpPr>
          <p:nvPr/>
        </p:nvSpPr>
        <p:spPr bwMode="auto">
          <a:xfrm>
            <a:off x="6084888" y="5373688"/>
            <a:ext cx="2635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BE" sz="2400"/>
              <a:t>Coupole nervurée</a:t>
            </a:r>
          </a:p>
        </p:txBody>
      </p:sp>
    </p:spTree>
    <p:extLst>
      <p:ext uri="{BB962C8B-B14F-4D97-AF65-F5344CB8AC3E}">
        <p14:creationId xmlns:p14="http://schemas.microsoft.com/office/powerpoint/2010/main" val="64034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Paris-La Défense&lt;br&gt;C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150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6084888" y="304800"/>
            <a:ext cx="3059112" cy="15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BE" altLang="fr-FR" sz="2400" b="1"/>
              <a:t>CNIT Paris 1958</a:t>
            </a:r>
          </a:p>
          <a:p>
            <a:pPr eaLnBrk="1" hangingPunct="1"/>
            <a:r>
              <a:rPr lang="fr-BE" altLang="fr-FR" sz="1400"/>
              <a:t>Ingénieur: N. Esquillan</a:t>
            </a:r>
          </a:p>
          <a:p>
            <a:pPr eaLnBrk="1" hangingPunct="1"/>
            <a:r>
              <a:rPr lang="fr-BE" altLang="fr-FR" sz="1400"/>
              <a:t>Couverture en double voile en caisson en béton armé. Deux voiles de 12 cm distant de 1,8 m.</a:t>
            </a:r>
          </a:p>
          <a:p>
            <a:pPr eaLnBrk="1" hangingPunct="1"/>
            <a:r>
              <a:rPr lang="fr-BE" altLang="fr-FR" sz="1400"/>
              <a:t>Portée 206 m, hauteur à la clé 48 m</a:t>
            </a:r>
            <a:endParaRPr lang="fr-FR" altLang="fr-FR" sz="1400"/>
          </a:p>
        </p:txBody>
      </p:sp>
      <p:pic>
        <p:nvPicPr>
          <p:cNvPr id="46084" name="Picture 2" descr="3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815975" y="3573463"/>
            <a:ext cx="8220075" cy="3284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63" y="2133600"/>
            <a:ext cx="2162175" cy="20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318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22 ph0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773238"/>
            <a:ext cx="4643438" cy="3046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7" name="Picture 3" descr="23 ph0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773238"/>
            <a:ext cx="4572000" cy="302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Text Box 4"/>
          <p:cNvSpPr txBox="1">
            <a:spLocks noChangeArrowheads="1"/>
          </p:cNvSpPr>
          <p:nvPr/>
        </p:nvSpPr>
        <p:spPr bwMode="auto">
          <a:xfrm>
            <a:off x="663575" y="549275"/>
            <a:ext cx="569912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BE" altLang="fr-FR"/>
              <a:t>Pavillon japon Hanovre 2000 - </a:t>
            </a:r>
            <a:r>
              <a:rPr lang="fr-FR" altLang="fr-FR"/>
              <a:t>Shigeru Ban –Otto Frei</a:t>
            </a:r>
          </a:p>
          <a:p>
            <a:pPr eaLnBrk="1" hangingPunct="1"/>
            <a:endParaRPr lang="fr-FR" altLang="fr-FR"/>
          </a:p>
          <a:p>
            <a:pPr eaLnBrk="1" hangingPunct="1"/>
            <a:r>
              <a:rPr lang="fr-FR" altLang="fr-FR"/>
              <a:t>Structure en carton. </a:t>
            </a:r>
          </a:p>
        </p:txBody>
      </p:sp>
      <p:sp>
        <p:nvSpPr>
          <p:cNvPr id="47109" name="ZoneTexte 1"/>
          <p:cNvSpPr txBox="1">
            <a:spLocks noChangeArrowheads="1"/>
          </p:cNvSpPr>
          <p:nvPr/>
        </p:nvSpPr>
        <p:spPr bwMode="auto">
          <a:xfrm>
            <a:off x="4427538" y="5445125"/>
            <a:ext cx="411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BE" sz="2400" b="1">
                <a:solidFill>
                  <a:srgbClr val="990033"/>
                </a:solidFill>
              </a:rPr>
              <a:t>Quid des « ondulations » ?</a:t>
            </a:r>
          </a:p>
        </p:txBody>
      </p:sp>
    </p:spTree>
    <p:extLst>
      <p:ext uri="{BB962C8B-B14F-4D97-AF65-F5344CB8AC3E}">
        <p14:creationId xmlns:p14="http://schemas.microsoft.com/office/powerpoint/2010/main" val="2032854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166</Words>
  <Application>Microsoft Office PowerPoint</Application>
  <PresentationFormat>Affichage à l'écran (4:3)</PresentationFormat>
  <Paragraphs>33</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Présentation PowerPoint</vt:lpstr>
      <vt:lpstr>Hangars à dirigeables – Paris Orly 1921 – 1923 - Ingénieur E. Freyssinet  Forme structurale : arc Berceau en béton armé. L’utilisateur est dans la structure. Le flambement est évité par le plissé de l’arc. L’arc est bi-encastré (on voit que sa hauteur est importante au niveau su sol). Le contreventement transversal est obtenu par l’effet d’arc (idem portique), le contreventement longitudinal est obtenu par la succession des arcs plissés formant le berceau. Dimensions : portée:86 m hauteurs des ondes:7,5m.  Les arcs sont paraboliques (forme optimale pour conserver une compression constante dans l’arc). Difficulté de coffrage, grande consommation de main d’œuvre d’où coût prohibitif aujourd’hui. Ce type de structure ne serait plus utilisée aujourd’hui.  Couverture fort lourde, mauvaise utilisation de la matière.   « C’est aux hangars d’Orly que le contraste entre l’absence d’intention artistique et la puissance des effets obtenus est le plus saisissant » Freyssinet </vt:lpstr>
      <vt:lpstr>Présentation PowerPoint</vt:lpstr>
      <vt:lpstr>Petit Palais des Sports de Rome Architecte et Ingénieur: P.L. Nervi - 1957 Diamètre au sol 81,5 m</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cp:revision>
  <dcterms:created xsi:type="dcterms:W3CDTF">2015-02-10T10:45:31Z</dcterms:created>
  <dcterms:modified xsi:type="dcterms:W3CDTF">2015-02-10T10:47:13Z</dcterms:modified>
</cp:coreProperties>
</file>